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3" r:id="rId4"/>
    <p:sldId id="272" r:id="rId5"/>
    <p:sldId id="268" r:id="rId6"/>
    <p:sldId id="276" r:id="rId7"/>
    <p:sldId id="275" r:id="rId8"/>
    <p:sldId id="267" r:id="rId9"/>
    <p:sldId id="279" r:id="rId10"/>
    <p:sldId id="258" r:id="rId11"/>
    <p:sldId id="277" r:id="rId12"/>
    <p:sldId id="278" r:id="rId13"/>
    <p:sldId id="259" r:id="rId14"/>
    <p:sldId id="271" r:id="rId15"/>
    <p:sldId id="266" r:id="rId16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1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034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BF2DD-7903-7EF9-5C64-10A7674FA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089EC-584C-78CF-6EC3-2D353C675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962C5-BBF2-0D43-CAD2-0A33145E1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A33E7-D799-5AE9-7BE2-5C50473B6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5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94881-9DA4-C6E4-5A61-319B43E1B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56F5C7-0DB2-6D6A-FD8F-D692EB94D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C364D-128E-D7EC-51D3-EE230A635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AEC08-6D81-1EA8-D0DB-95AEDF16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71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0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6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75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35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A8912-89B4-6921-B432-A4454A239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BA512-506C-68CC-DF54-455E7A95A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2571F-A4B8-8D98-2430-DAF599C10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A0A5B-0063-6408-2757-B6D2946A54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4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1FE93-B03D-CA45-5156-8CE57F6C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50169-C621-1CF1-36CD-929D6796D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CF6B2-7B6D-305E-5755-E8AB4CCC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9FD99-BA1F-16F2-15E3-0F96512B59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1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83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5B554-711D-AFBC-8FE4-BB5337A25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9B2B2-08C7-410E-484A-FF0832F63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2AF3B-EA7C-C8E7-8E95-1163FA117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192CB-99F3-36F0-18B3-EB296A37E9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1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3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37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5829300"/>
            <a:ext cx="86868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endParaRPr lang="en-US" sz="4125" dirty="0"/>
          </a:p>
        </p:txBody>
      </p:sp>
      <p:sp>
        <p:nvSpPr>
          <p:cNvPr id="11" name="Text 1"/>
          <p:cNvSpPr/>
          <p:nvPr/>
        </p:nvSpPr>
        <p:spPr>
          <a:xfrm>
            <a:off x="971550" y="6796429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Мацаков Борис Вячеславович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Губин Максим Юрьевич</a:t>
            </a:r>
            <a:endParaRPr lang="en-US" sz="2400" dirty="0">
              <a:solidFill>
                <a:srgbClr val="000000"/>
              </a:solidFill>
              <a:latin typeface="Montserrat SemiBold" pitchFamily="34" charset="0"/>
              <a:ea typeface="Montserrat SemiBold" pitchFamily="34" charset="-122"/>
              <a:cs typeface="Montserrat SemiBold" pitchFamily="34" charset="-120"/>
            </a:endParaRPr>
          </a:p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Программист-аналитик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</a:rPr>
              <a:t>gubin.m.u@gmail.com</a:t>
            </a:r>
            <a:endParaRPr lang="en-US" sz="2400" dirty="0"/>
          </a:p>
        </p:txBody>
      </p:sp>
      <p:sp>
        <p:nvSpPr>
          <p:cNvPr id="13" name="Text 3"/>
          <p:cNvSpPr/>
          <p:nvPr/>
        </p:nvSpPr>
        <p:spPr>
          <a:xfrm>
            <a:off x="952500" y="4105275"/>
            <a:ext cx="8963025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ru-RU" sz="60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Обучение без учителя в деталях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K-means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AAFA4-E80C-4409-9005-D3A0AB38C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925" y="1718012"/>
            <a:ext cx="8380452" cy="62853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91189-314D-0E67-BCA9-C5A1DCF33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1301D59-2887-5DFB-7F7A-374CBF479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735" y="1632857"/>
            <a:ext cx="8699676" cy="70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B833C5A-124F-4A5C-2FC4-717A66A9E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110267B-2F89-9410-E0E4-3B00A97E2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D9FBF04A-24D7-473F-A66E-C77A762FD5DC}"/>
              </a:ext>
            </a:extLst>
          </p:cNvPr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48265A8-2660-DC8A-E2BC-1161A03FE47F}"/>
              </a:ext>
            </a:extLst>
          </p:cNvPr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K-means</a:t>
            </a:r>
            <a:endParaRPr lang="en-US" sz="36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968FCC7-2397-A81C-DEE1-FB0FD6953F4E}"/>
              </a:ext>
            </a:extLst>
          </p:cNvPr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50190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91A6B-0ADE-98CA-115F-E451E07A8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39C595C-279F-231B-5F22-5F6BBFB6D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61A437F-261C-D013-4F4C-8B0C8C8D15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20050" y="0"/>
            <a:ext cx="10267950" cy="10287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7E7AE0D-7B57-0635-62CD-E5FEB501C611}"/>
              </a:ext>
            </a:extLst>
          </p:cNvPr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A298F5F-D2AB-9B71-44D3-10B59420C591}"/>
              </a:ext>
            </a:extLst>
          </p:cNvPr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DBSCAN</a:t>
            </a:r>
            <a:endParaRPr lang="en-US" sz="36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39176E5-943E-1015-D1E8-5CDBB4D8AB6A}"/>
              </a:ext>
            </a:extLst>
          </p:cNvPr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EE337B-4FDB-550F-6E8B-5CBDA510C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729" y="1935908"/>
            <a:ext cx="9608066" cy="606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8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20050" y="0"/>
            <a:ext cx="10267950" cy="10287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DBSCAN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1B4558-C754-468B-A3DF-641EE4288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28" y="1656466"/>
            <a:ext cx="8061972" cy="60464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20050" y="0"/>
            <a:ext cx="10267950" cy="10287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Обнаружение аномалий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7F849-AC37-46B2-9A0B-1DABDB87E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026" y="1656466"/>
            <a:ext cx="8061972" cy="60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2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7134225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Губин Максим Юрьевич</a:t>
            </a:r>
            <a:endParaRPr lang="en-US" sz="2400" dirty="0"/>
          </a:p>
        </p:txBody>
      </p:sp>
      <p:sp>
        <p:nvSpPr>
          <p:cNvPr id="11" name="Text 1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Программист-аналитик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4105275"/>
            <a:ext cx="5524500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Спасибо
за внимание</a:t>
            </a:r>
            <a:endParaRPr lang="en-US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/>
              <a:t>Обучение без учителя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106B0-36C2-4AFD-8984-C2DFA90CE978}"/>
              </a:ext>
            </a:extLst>
          </p:cNvPr>
          <p:cNvSpPr txBox="1"/>
          <p:nvPr/>
        </p:nvSpPr>
        <p:spPr>
          <a:xfrm>
            <a:off x="1283676" y="1847850"/>
            <a:ext cx="100482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Машинное </a:t>
            </a:r>
            <a:r>
              <a:rPr lang="ru-RU" sz="3200" b="1" dirty="0"/>
              <a:t>обучение без учителя</a:t>
            </a:r>
            <a:r>
              <a:rPr lang="ru-RU" sz="3200" dirty="0"/>
              <a:t> или неконтролируемое </a:t>
            </a:r>
            <a:r>
              <a:rPr lang="ru-RU" sz="3200" b="1" dirty="0"/>
              <a:t>обучение</a:t>
            </a:r>
            <a:r>
              <a:rPr lang="ru-RU" sz="3200" dirty="0"/>
              <a:t> (Unsupervised Learning) — метод машинного </a:t>
            </a:r>
            <a:r>
              <a:rPr lang="ru-RU" sz="3200" b="1" dirty="0"/>
              <a:t>обучения</a:t>
            </a:r>
            <a:r>
              <a:rPr lang="ru-RU" sz="3200" dirty="0"/>
              <a:t> (Machine Learning, ML), при котором модель обучается выявлять закономерности и скрытые взаимосвязи на наборах неразмеченных данных </a:t>
            </a:r>
            <a:r>
              <a:rPr lang="ru-RU" sz="3200" b="1" dirty="0"/>
              <a:t>без</a:t>
            </a:r>
            <a:r>
              <a:rPr lang="ru-RU" sz="3200" dirty="0"/>
              <a:t> контроля со стороны пользователя.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/>
              <a:t>Обучение без учителя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106B0-36C2-4AFD-8984-C2DFA90CE978}"/>
              </a:ext>
            </a:extLst>
          </p:cNvPr>
          <p:cNvSpPr txBox="1"/>
          <p:nvPr/>
        </p:nvSpPr>
        <p:spPr>
          <a:xfrm>
            <a:off x="1283676" y="1847850"/>
            <a:ext cx="100482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4000" dirty="0"/>
              <a:t>Ассоциативные алгоритмы.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4000" dirty="0"/>
              <a:t>Снижение размерности.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4000" dirty="0"/>
              <a:t>Кластеризация.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4000" dirty="0"/>
              <a:t>Обнаружение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216521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Уменьшение размерности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r>
              <a:rPr lang="ru-RU" sz="3000" dirty="0"/>
              <a:t>Чем больше данных, тем дольше обучение модели.</a:t>
            </a:r>
          </a:p>
          <a:p>
            <a:pPr marL="0" indent="0" algn="l">
              <a:lnSpc>
                <a:spcPts val="3120"/>
              </a:lnSpc>
              <a:buNone/>
            </a:pPr>
            <a:endParaRPr lang="ru-RU" sz="3000" dirty="0"/>
          </a:p>
          <a:p>
            <a:pPr marL="0" indent="0" algn="l">
              <a:lnSpc>
                <a:spcPts val="3120"/>
              </a:lnSpc>
              <a:buNone/>
            </a:pPr>
            <a:r>
              <a:rPr lang="ru-RU" sz="3000" dirty="0"/>
              <a:t>Но.</a:t>
            </a:r>
          </a:p>
          <a:p>
            <a:pPr marL="0" indent="0" algn="l">
              <a:lnSpc>
                <a:spcPts val="3120"/>
              </a:lnSpc>
              <a:buNone/>
            </a:pPr>
            <a:endParaRPr lang="ru-RU" sz="3000" dirty="0"/>
          </a:p>
          <a:p>
            <a:pPr marL="0" indent="0" algn="l">
              <a:lnSpc>
                <a:spcPts val="3120"/>
              </a:lnSpc>
              <a:buNone/>
            </a:pPr>
            <a:r>
              <a:rPr lang="ru-RU" sz="3200" dirty="0"/>
              <a:t>Уменьшение размерности набора данных приводит к потере информации.</a:t>
            </a:r>
          </a:p>
          <a:p>
            <a:pPr marL="0" indent="0" algn="l">
              <a:lnSpc>
                <a:spcPts val="3120"/>
              </a:lnSpc>
              <a:buNone/>
            </a:pPr>
            <a:endParaRPr lang="ru-RU" sz="3200" dirty="0"/>
          </a:p>
          <a:p>
            <a:pPr marL="0" indent="0" algn="l">
              <a:lnSpc>
                <a:spcPts val="3120"/>
              </a:lnSpc>
              <a:buNone/>
            </a:pPr>
            <a:endParaRPr lang="ru-RU" sz="3000" dirty="0"/>
          </a:p>
          <a:p>
            <a:pPr marL="0" indent="0" algn="l">
              <a:lnSpc>
                <a:spcPts val="3120"/>
              </a:lnSpc>
              <a:buNone/>
            </a:pPr>
            <a:r>
              <a:rPr lang="ru-RU" sz="3200" dirty="0"/>
              <a:t>Помимо повышения производительности и ускорения процесса, уменьшение размерности также очень полезно для визуализации данных.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5961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FC5B2841-B7D3-9C3B-97A7-3897F10F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9" y="2449573"/>
            <a:ext cx="9899815" cy="614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Уменьшение размерности: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LSA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и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SVD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102679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3000" dirty="0"/>
              <a:t>(</a:t>
            </a:r>
            <a:r>
              <a:rPr lang="ru-RU" sz="3000" dirty="0"/>
              <a:t>Латентно-семантический анализ</a:t>
            </a:r>
            <a:r>
              <a:rPr lang="en-US" sz="3000" dirty="0"/>
              <a:t> </a:t>
            </a:r>
            <a:r>
              <a:rPr lang="ru-RU" sz="3000" dirty="0"/>
              <a:t>и Сингулярное разложение)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48660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653D-BA19-0979-DC59-7DD081028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Линия вдоль и поперек колбасятины и есть главные компоненты этой колбасятины">
            <a:extLst>
              <a:ext uri="{FF2B5EF4-FFF2-40B4-BE49-F238E27FC236}">
                <a16:creationId xmlns:a16="http://schemas.microsoft.com/office/drawing/2014/main" id="{682E815F-8EC2-BFBD-7C9A-E9255B53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7850"/>
            <a:ext cx="10500151" cy="699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58AC023-3C5A-6455-704D-BCA1751BB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8268A64-9BE6-AE31-DFF2-7E0FB4636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3484F56-7815-F853-20FC-8255B2610E56}"/>
              </a:ext>
            </a:extLst>
          </p:cNvPr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5BC3CB2-EE3D-955C-A00D-4024D73544CB}"/>
              </a:ext>
            </a:extLst>
          </p:cNvPr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Уменьшение размерности: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PCA</a:t>
            </a:r>
            <a:endParaRPr lang="en-US" sz="36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698A323-E76D-CCD5-0068-E1B0454603A9}"/>
              </a:ext>
            </a:extLst>
          </p:cNvPr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3000" dirty="0"/>
              <a:t>(</a:t>
            </a:r>
            <a:r>
              <a:rPr lang="ru-RU" sz="3000" dirty="0"/>
              <a:t>Метод главных компонент)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673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E33B9-63F0-F357-985F-AD13BF4A2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incipal Component Analysis (PCA) Transformation | BioRender Science  Templates">
            <a:extLst>
              <a:ext uri="{FF2B5EF4-FFF2-40B4-BE49-F238E27FC236}">
                <a16:creationId xmlns:a16="http://schemas.microsoft.com/office/drawing/2014/main" id="{1DC04A01-767F-BFF8-1722-8AE578676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8"/>
          <a:stretch/>
        </p:blipFill>
        <p:spPr bwMode="auto">
          <a:xfrm>
            <a:off x="0" y="2707281"/>
            <a:ext cx="12477106" cy="63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1FC37E-C7C0-D1FF-5813-28A93E7E6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C1BC326-C974-C3C6-624B-5609A1E952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3DB67EA-8624-9726-D158-1C0BEF5D8453}"/>
              </a:ext>
            </a:extLst>
          </p:cNvPr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77260DA-611D-EB6E-C27D-779B6AE92CED}"/>
              </a:ext>
            </a:extLst>
          </p:cNvPr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Уменьшение размерности: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PCA</a:t>
            </a:r>
            <a:endParaRPr lang="en-US" sz="36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9A086B7-23C0-C928-430C-C1CA4E4530A7}"/>
              </a:ext>
            </a:extLst>
          </p:cNvPr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3000" dirty="0"/>
              <a:t>(</a:t>
            </a:r>
            <a:r>
              <a:rPr lang="ru-RU" sz="3000" dirty="0"/>
              <a:t>Метод главных компонент)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58281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Что такое кластеризация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86B7D-C89D-4634-9A5E-8970F7EF462B}"/>
              </a:ext>
            </a:extLst>
          </p:cNvPr>
          <p:cNvSpPr txBox="1"/>
          <p:nvPr/>
        </p:nvSpPr>
        <p:spPr>
          <a:xfrm>
            <a:off x="1579760" y="21717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Кластеризация – позволяет разбить объекты на группы, не имея заранее заданной обучающей выборки или знания о природе этих  групп (кластеров).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B4E64-2EE6-4B47-9904-AC154A9A8FBD}"/>
              </a:ext>
            </a:extLst>
          </p:cNvPr>
          <p:cNvSpPr txBox="1"/>
          <p:nvPr/>
        </p:nvSpPr>
        <p:spPr>
          <a:xfrm>
            <a:off x="1579760" y="44971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Методы кластеризации часто применяют, когда фактически нужно решить задачу классификации, но обучающую выборку собрать затруднительно (дорого или долго).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4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85C-9B3F-98A9-4DF2-19A624EEB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78665D7-4C26-EC33-2249-4DB847F8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49" y="1175656"/>
            <a:ext cx="9079676" cy="7726597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1A5049E-FDCD-FA9D-52A5-456D1C027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0F831E1-439C-BC0F-E0CA-E29A47D2A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4D3F55E1-57A3-E170-C7BB-930AC7FEC2CD}"/>
              </a:ext>
            </a:extLst>
          </p:cNvPr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3CC7FB8-52C8-DA19-A314-F436279D0A97}"/>
              </a:ext>
            </a:extLst>
          </p:cNvPr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K-means</a:t>
            </a:r>
            <a:endParaRPr lang="en-US" sz="36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A141376-A55D-1330-A01A-5155139B4EA6}"/>
              </a:ext>
            </a:extLst>
          </p:cNvPr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2388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224</Words>
  <Application>Microsoft Office PowerPoint</Application>
  <PresentationFormat>Произвольный</PresentationFormat>
  <Paragraphs>54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Montserrat Medium</vt:lpstr>
      <vt:lpstr>Montserrat SemiBold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Борис</cp:lastModifiedBy>
  <cp:revision>10</cp:revision>
  <dcterms:created xsi:type="dcterms:W3CDTF">2023-04-26T09:38:23Z</dcterms:created>
  <dcterms:modified xsi:type="dcterms:W3CDTF">2024-02-15T12:17:02Z</dcterms:modified>
</cp:coreProperties>
</file>